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6" r:id="rId5"/>
    <p:sldMasterId id="2147483708" r:id="rId6"/>
  </p:sldMasterIdLst>
  <p:notesMasterIdLst>
    <p:notesMasterId r:id="rId14"/>
  </p:notesMasterIdLst>
  <p:handoutMasterIdLst>
    <p:handoutMasterId r:id="rId15"/>
  </p:handoutMasterIdLst>
  <p:sldIdLst>
    <p:sldId id="726" r:id="rId7"/>
    <p:sldId id="732" r:id="rId8"/>
    <p:sldId id="733" r:id="rId9"/>
    <p:sldId id="737" r:id="rId10"/>
    <p:sldId id="735" r:id="rId11"/>
    <p:sldId id="736" r:id="rId12"/>
    <p:sldId id="6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37C"/>
    <a:srgbClr val="CA80C6"/>
    <a:srgbClr val="A947A4"/>
    <a:srgbClr val="165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E879D-206A-45B1-9E57-E40D9864CDE9}" v="16" dt="2023-12-04T23:53:40.303"/>
    <p1510:client id="{1FDFAF6E-14B0-4EE6-BD3E-B68D82AF5B86}" v="13" dt="2023-12-05T01:08:46.400"/>
    <p1510:client id="{AA0D741E-824E-4B95-BB17-355F4544B2AF}" v="119" dt="2023-12-05T01:20:56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115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i Tri Harmawan, ST" userId="S::116000006@office.itb.ac.id::277f7495-ff76-41b2-981d-37e0b2a898d7" providerId="AD" clId="Web-{0F8E879D-206A-45B1-9E57-E40D9864CDE9}"/>
    <pc:docChg chg="modSld">
      <pc:chgData name="Oki Tri Harmawan, ST" userId="S::116000006@office.itb.ac.id::277f7495-ff76-41b2-981d-37e0b2a898d7" providerId="AD" clId="Web-{0F8E879D-206A-45B1-9E57-E40D9864CDE9}" dt="2023-12-04T23:53:38.771" v="6" actId="20577"/>
      <pc:docMkLst>
        <pc:docMk/>
      </pc:docMkLst>
      <pc:sldChg chg="modSp">
        <pc:chgData name="Oki Tri Harmawan, ST" userId="S::116000006@office.itb.ac.id::277f7495-ff76-41b2-981d-37e0b2a898d7" providerId="AD" clId="Web-{0F8E879D-206A-45B1-9E57-E40D9864CDE9}" dt="2023-12-04T23:53:38.771" v="6" actId="20577"/>
        <pc:sldMkLst>
          <pc:docMk/>
          <pc:sldMk cId="221292099" sldId="726"/>
        </pc:sldMkLst>
        <pc:spChg chg="mod">
          <ac:chgData name="Oki Tri Harmawan, ST" userId="S::116000006@office.itb.ac.id::277f7495-ff76-41b2-981d-37e0b2a898d7" providerId="AD" clId="Web-{0F8E879D-206A-45B1-9E57-E40D9864CDE9}" dt="2023-12-04T23:53:38.771" v="6" actId="20577"/>
          <ac:spMkLst>
            <pc:docMk/>
            <pc:sldMk cId="221292099" sldId="726"/>
            <ac:spMk id="26" creationId="{AFB035A0-3327-4C73-00D8-6921AAB97298}"/>
          </ac:spMkLst>
        </pc:spChg>
      </pc:sldChg>
    </pc:docChg>
  </pc:docChgLst>
  <pc:docChgLst>
    <pc:chgData name="Krida Handayani, S.T." userId="S::krida@itb.ac.id::7d4796e1-904e-479f-84de-d0f2a4b2a365" providerId="AD" clId="Web-{1FDFAF6E-14B0-4EE6-BD3E-B68D82AF5B86}"/>
    <pc:docChg chg="addSld modSld">
      <pc:chgData name="Krida Handayani, S.T." userId="S::krida@itb.ac.id::7d4796e1-904e-479f-84de-d0f2a4b2a365" providerId="AD" clId="Web-{1FDFAF6E-14B0-4EE6-BD3E-B68D82AF5B86}" dt="2023-12-05T01:08:46.400" v="11" actId="20577"/>
      <pc:docMkLst>
        <pc:docMk/>
      </pc:docMkLst>
      <pc:sldChg chg="modSp">
        <pc:chgData name="Krida Handayani, S.T." userId="S::krida@itb.ac.id::7d4796e1-904e-479f-84de-d0f2a4b2a365" providerId="AD" clId="Web-{1FDFAF6E-14B0-4EE6-BD3E-B68D82AF5B86}" dt="2023-12-05T00:28:30.912" v="8" actId="20577"/>
        <pc:sldMkLst>
          <pc:docMk/>
          <pc:sldMk cId="221292099" sldId="726"/>
        </pc:sldMkLst>
        <pc:spChg chg="mod">
          <ac:chgData name="Krida Handayani, S.T." userId="S::krida@itb.ac.id::7d4796e1-904e-479f-84de-d0f2a4b2a365" providerId="AD" clId="Web-{1FDFAF6E-14B0-4EE6-BD3E-B68D82AF5B86}" dt="2023-12-05T00:28:30.912" v="8" actId="20577"/>
          <ac:spMkLst>
            <pc:docMk/>
            <pc:sldMk cId="221292099" sldId="726"/>
            <ac:spMk id="4" creationId="{00000000-0000-0000-0000-000000000000}"/>
          </ac:spMkLst>
        </pc:spChg>
      </pc:sldChg>
      <pc:sldChg chg="modSp add">
        <pc:chgData name="Krida Handayani, S.T." userId="S::krida@itb.ac.id::7d4796e1-904e-479f-84de-d0f2a4b2a365" providerId="AD" clId="Web-{1FDFAF6E-14B0-4EE6-BD3E-B68D82AF5B86}" dt="2023-12-05T01:08:46.400" v="11" actId="20577"/>
        <pc:sldMkLst>
          <pc:docMk/>
          <pc:sldMk cId="1656560778" sldId="737"/>
        </pc:sldMkLst>
        <pc:spChg chg="mod">
          <ac:chgData name="Krida Handayani, S.T." userId="S::krida@itb.ac.id::7d4796e1-904e-479f-84de-d0f2a4b2a365" providerId="AD" clId="Web-{1FDFAF6E-14B0-4EE6-BD3E-B68D82AF5B86}" dt="2023-12-05T01:08:46.400" v="11" actId="20577"/>
          <ac:spMkLst>
            <pc:docMk/>
            <pc:sldMk cId="1656560778" sldId="737"/>
            <ac:spMk id="20" creationId="{CF9EA357-5A3D-8C3C-D964-1F7609664AE6}"/>
          </ac:spMkLst>
        </pc:spChg>
      </pc:sldChg>
    </pc:docChg>
  </pc:docChgLst>
  <pc:docChgLst>
    <pc:chgData name="Krida Handayani, S.T." userId="S::krida@itb.ac.id::7d4796e1-904e-479f-84de-d0f2a4b2a365" providerId="AD" clId="Web-{AA0D741E-824E-4B95-BB17-355F4544B2AF}"/>
    <pc:docChg chg="modSld">
      <pc:chgData name="Krida Handayani, S.T." userId="S::krida@itb.ac.id::7d4796e1-904e-479f-84de-d0f2a4b2a365" providerId="AD" clId="Web-{AA0D741E-824E-4B95-BB17-355F4544B2AF}" dt="2023-12-05T01:20:55.912" v="117" actId="14100"/>
      <pc:docMkLst>
        <pc:docMk/>
      </pc:docMkLst>
      <pc:sldChg chg="modSp">
        <pc:chgData name="Krida Handayani, S.T." userId="S::krida@itb.ac.id::7d4796e1-904e-479f-84de-d0f2a4b2a365" providerId="AD" clId="Web-{AA0D741E-824E-4B95-BB17-355F4544B2AF}" dt="2023-12-05T01:20:55.912" v="117" actId="14100"/>
        <pc:sldMkLst>
          <pc:docMk/>
          <pc:sldMk cId="615587703" sldId="736"/>
        </pc:sldMkLst>
        <pc:spChg chg="mod">
          <ac:chgData name="Krida Handayani, S.T." userId="S::krida@itb.ac.id::7d4796e1-904e-479f-84de-d0f2a4b2a365" providerId="AD" clId="Web-{AA0D741E-824E-4B95-BB17-355F4544B2AF}" dt="2023-12-05T01:20:55.912" v="117" actId="14100"/>
          <ac:spMkLst>
            <pc:docMk/>
            <pc:sldMk cId="615587703" sldId="736"/>
            <ac:spMk id="14" creationId="{40A4DC10-C1A1-33E3-9222-E8C7F78720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07FE8-3AB1-4573-8089-FE1C33784E3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510F-B5BE-4D75-87C6-0FAEB077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FC07-C959-4589-AA67-05D34281D227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BF58-500A-4C6B-BF50-C918310D72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6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3BF58-500A-4C6B-BF50-C918310D72DD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8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439" y="2841522"/>
            <a:ext cx="7989723" cy="219259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193" y="5073458"/>
            <a:ext cx="7975483" cy="914388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AC91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7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3856106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3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05278"/>
            <a:ext cx="640871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2288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205278"/>
            <a:ext cx="698477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2857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943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39343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0941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180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90" y="299112"/>
            <a:ext cx="8246070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887793"/>
            <a:ext cx="8246070" cy="416268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452781"/>
            <a:ext cx="1368152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749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382057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969028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3550409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969028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45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260648"/>
            <a:ext cx="1944216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260648"/>
            <a:ext cx="1944216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498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480055"/>
            <a:ext cx="3168352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480056"/>
            <a:ext cx="4752528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948948"/>
            <a:ext cx="1476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948948"/>
            <a:ext cx="1476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948948"/>
            <a:ext cx="1476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763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1227866"/>
            <a:ext cx="4752528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4197086"/>
            <a:ext cx="4752528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1220755"/>
            <a:ext cx="3117354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3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608416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3499611"/>
            <a:ext cx="608416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460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508787"/>
            <a:ext cx="403244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4389107"/>
            <a:ext cx="1656184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4503589"/>
            <a:ext cx="2304256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92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604798"/>
            <a:ext cx="4104456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604798"/>
            <a:ext cx="4104456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4081298"/>
            <a:ext cx="4104456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4081728"/>
            <a:ext cx="410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70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577413"/>
            <a:ext cx="9153525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36558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7" y="1220755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4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066" y="601043"/>
            <a:ext cx="5847733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066" y="1619077"/>
            <a:ext cx="5847733" cy="46814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3640849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3640849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3750005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3750005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3109253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9482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317524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5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7344-978F-49CC-AF0D-A953F5278B5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C721-F191-460B-9AB5-8D50ED6DC6A0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83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1993104" y="1971672"/>
            <a:ext cx="1007272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64979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95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80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71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227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783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8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019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42182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542109" y="291738"/>
            <a:ext cx="7889966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5728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06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49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6456019" y="14574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11180" y="239085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58917" y="252965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38174" y="15962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3529414" y="43149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2093" y="44537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131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819076"/>
            <a:ext cx="7194958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406726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11560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678034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77848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0097" y="1792600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097" y="2878386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50097" y="3964172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50097" y="5049957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75541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6986858" y="3209360"/>
            <a:ext cx="162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6858" y="177303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5366858" y="4645814"/>
            <a:ext cx="162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6858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366697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5366858" y="1773034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3746536" y="3209360"/>
            <a:ext cx="162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746177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126375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506213" y="3209360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9494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478364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3120588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4762777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766364"/>
            <a:ext cx="1539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4860847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3321847" y="2912764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4931880" y="2912764"/>
            <a:ext cx="153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4931880" y="4563278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4931880" y="6202777"/>
            <a:ext cx="153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6538440" y="4563278"/>
            <a:ext cx="126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7875000" y="4563278"/>
            <a:ext cx="126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1992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3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420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50841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78956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4347" y="4873507"/>
            <a:ext cx="9144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096588" y="3684257"/>
            <a:ext cx="5079834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096589" y="1518828"/>
            <a:ext cx="6505835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096589" y="2240638"/>
            <a:ext cx="6030019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096589" y="2962448"/>
            <a:ext cx="555492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4347" y="4347"/>
            <a:ext cx="9144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9144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50716" y="1813626"/>
            <a:ext cx="3167322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886811" y="1329448"/>
            <a:ext cx="1467759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52941" y="1627804"/>
            <a:ext cx="1339609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6761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579381" y="1381362"/>
            <a:ext cx="1772255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740800"/>
            <a:ext cx="1519244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874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4466" y="982984"/>
            <a:ext cx="3870907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4625753" y="258387"/>
            <a:ext cx="298616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4774151" y="1203769"/>
            <a:ext cx="386107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5262930" y="1316154"/>
            <a:ext cx="342608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4986480" y="796620"/>
            <a:ext cx="294645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4700974" y="873730"/>
            <a:ext cx="218078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4083432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261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4794123" y="1281975"/>
            <a:ext cx="3569657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032" y="1366318"/>
            <a:ext cx="1366807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8738" y="932350"/>
            <a:ext cx="2039704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4010" y="4022252"/>
            <a:ext cx="1970104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122" y="3145587"/>
            <a:ext cx="1646502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0993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843A-3781-4D67-A651-C759F6E685A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5A0-766C-41A2-83A9-96EB926E7D06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3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313030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12871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758576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12871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758576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9660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tbdsti.sharepoint.com/:x:/s/BidangUPTPengadaan-KaBidangKaSeksi/EbI7jQa3Y51CmKduiIV-BdQBD4cfEucE15bJTfW6Z1yjxw?e=hb3yJU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hyperlink" Target="https://itbdsti.sharepoint.com/:w:/s/BidangUPTPengadaan-KaBidangKaSeksi/ETgsZ5mvouJKjEiBaskw-scBCjrkqaTQdmoSxBO3NfK4Hw?e=glDw0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3896" y="1404911"/>
            <a:ext cx="5847733" cy="967132"/>
          </a:xfrm>
        </p:spPr>
        <p:txBody>
          <a:bodyPr>
            <a:noAutofit/>
          </a:bodyPr>
          <a:lstStyle/>
          <a:p>
            <a:pPr algn="ctr"/>
            <a:r>
              <a:rPr lang="en-US" sz="3500" dirty="0" err="1"/>
              <a:t>Sosialisasi</a:t>
            </a:r>
            <a:r>
              <a:rPr lang="en-US" sz="3500" dirty="0"/>
              <a:t> </a:t>
            </a:r>
            <a:r>
              <a:rPr lang="en-US" sz="3500" dirty="0" err="1"/>
              <a:t>Tahap</a:t>
            </a:r>
            <a:r>
              <a:rPr lang="en-US" sz="3500" dirty="0"/>
              <a:t> II </a:t>
            </a:r>
            <a:br>
              <a:rPr lang="en-US" sz="3500" dirty="0"/>
            </a:br>
            <a:r>
              <a:rPr lang="en-US" sz="3500" dirty="0"/>
              <a:t>Alih Daya </a:t>
            </a:r>
            <a:r>
              <a:rPr lang="en-US" sz="3500" dirty="0" err="1"/>
              <a:t>Operasional</a:t>
            </a:r>
            <a:br>
              <a:rPr lang="en-US" sz="3500" dirty="0"/>
            </a:br>
            <a:r>
              <a:rPr lang="en-US" sz="3500" dirty="0" err="1"/>
              <a:t>Institut</a:t>
            </a:r>
            <a:r>
              <a:rPr lang="en-US" sz="3500" dirty="0"/>
              <a:t> </a:t>
            </a:r>
            <a:r>
              <a:rPr lang="en-US" sz="3500" dirty="0" err="1"/>
              <a:t>Teknologi</a:t>
            </a:r>
            <a:r>
              <a:rPr lang="en-US" sz="3500" dirty="0"/>
              <a:t> Bandung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39887A-1151-96D7-9084-9396E365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64" y="601043"/>
            <a:ext cx="1031799" cy="10144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B035A0-3327-4C73-00D8-6921AAB97298}"/>
              </a:ext>
            </a:extLst>
          </p:cNvPr>
          <p:cNvSpPr txBox="1"/>
          <p:nvPr/>
        </p:nvSpPr>
        <p:spPr>
          <a:xfrm>
            <a:off x="4069287" y="5441854"/>
            <a:ext cx="478802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US" altLang="ko-KR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5 </a:t>
            </a:r>
            <a:r>
              <a:rPr lang="en-US" altLang="ko-KR" b="1" dirty="0" err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Desember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 2023</a:t>
            </a:r>
            <a:endParaRPr kumimoji="0" lang="en-US" altLang="ko-KR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342900" y="483516"/>
            <a:ext cx="8458200" cy="110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2026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815200" y="760690"/>
            <a:ext cx="6427439" cy="5199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7007">
              <a:spcAft>
                <a:spcPts val="612"/>
              </a:spcAft>
            </a:pPr>
            <a:r>
              <a:rPr lang="en-GB" altLang="ko-KR" sz="3366" kern="120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Harga </a:t>
            </a:r>
            <a:r>
              <a:rPr lang="en-GB" altLang="ko-KR" sz="3366" kern="1200" err="1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Satuan</a:t>
            </a:r>
            <a:r>
              <a:rPr lang="en-GB" altLang="ko-KR" sz="3366" kern="120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 </a:t>
            </a:r>
            <a:r>
              <a:rPr lang="en-GB" altLang="ko-KR" sz="3366" kern="1200" err="1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Alih</a:t>
            </a:r>
            <a:r>
              <a:rPr lang="en-GB" altLang="ko-KR" sz="3366" kern="120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 Daya</a:t>
            </a:r>
            <a:endParaRPr lang="ko-KR" altLang="en-US" sz="3300">
              <a:solidFill>
                <a:srgbClr val="28608C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C6B01-71F6-E409-6381-3A24883F34C3}"/>
              </a:ext>
            </a:extLst>
          </p:cNvPr>
          <p:cNvSpPr txBox="1"/>
          <p:nvPr/>
        </p:nvSpPr>
        <p:spPr>
          <a:xfrm>
            <a:off x="2662179" y="1811019"/>
            <a:ext cx="5016882" cy="409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ID" sz="204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Harga </a:t>
            </a:r>
            <a:r>
              <a:rPr lang="en-ID" sz="2040" kern="120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Satuan</a:t>
            </a:r>
            <a:r>
              <a:rPr lang="en-ID" sz="204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lang="en-ID" sz="2040" kern="120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Alih</a:t>
            </a:r>
            <a:r>
              <a:rPr lang="en-ID" sz="204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Daya 2024.xlsx</a:t>
            </a:r>
            <a:endParaRPr lang="en-ID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B9B38-82DC-DC54-F2B6-372A4F81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29" y="686812"/>
            <a:ext cx="679099" cy="66771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4AC17E-703E-6FFF-3E0F-7C3B434646CB}"/>
              </a:ext>
            </a:extLst>
          </p:cNvPr>
          <p:cNvSpPr/>
          <p:nvPr/>
        </p:nvSpPr>
        <p:spPr>
          <a:xfrm>
            <a:off x="67525" y="2804532"/>
            <a:ext cx="5016882" cy="3665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632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Lembur</a:t>
            </a:r>
            <a:r>
              <a:rPr lang="en-US" sz="1632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tenaga</a:t>
            </a:r>
            <a:r>
              <a:rPr lang="en-US" sz="1632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kerja</a:t>
            </a:r>
            <a:r>
              <a:rPr lang="en-US" sz="1632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:</a:t>
            </a:r>
          </a:p>
          <a:p>
            <a:pPr marL="291465" indent="-291465" algn="just" defTabSz="932688">
              <a:spcAft>
                <a:spcPts val="600"/>
              </a:spcAft>
              <a:buFont typeface="Wingdings"/>
              <a:buChar char="q"/>
            </a:pP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Management Fee 1%;</a:t>
            </a:r>
          </a:p>
          <a:p>
            <a:pPr marL="291465" indent="-291465" algn="just" defTabSz="932688">
              <a:spcAft>
                <a:spcPts val="600"/>
              </a:spcAft>
              <a:buFont typeface="Wingdings"/>
              <a:buChar char="q"/>
            </a:pP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PPN (11%) &amp;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Pph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23 (2%)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dari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Mgt fee;</a:t>
            </a:r>
          </a:p>
          <a:p>
            <a:pPr marL="291465" indent="-291465" algn="just" defTabSz="932688">
              <a:spcAft>
                <a:spcPts val="600"/>
              </a:spcAft>
              <a:buFont typeface="Wingdings,Sans-Serif"/>
              <a:buChar char="q"/>
            </a:pP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Diajukan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pada Invoice 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terpisah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&amp;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dapat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dibayarkan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pada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tanggal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yang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berbeda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sesuai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 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kebutuhan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unit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kerja</a:t>
            </a:r>
            <a:endParaRPr lang="en-US" sz="1632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defTabSz="932688">
              <a:spcAft>
                <a:spcPts val="600"/>
              </a:spcAft>
            </a:pPr>
            <a:endParaRPr lang="en-ID" sz="1632" kern="1200" dirty="0">
              <a:solidFill>
                <a:srgbClr val="000000"/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defTabSz="932688">
              <a:spcAft>
                <a:spcPts val="600"/>
              </a:spcAft>
            </a:pP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Contoh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Lembur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: </a:t>
            </a:r>
          </a:p>
          <a:p>
            <a:pPr defTabSz="932688">
              <a:spcAft>
                <a:spcPts val="600"/>
              </a:spcAft>
            </a:pP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Lembur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take home: Rp. 500.000,00 </a:t>
            </a:r>
          </a:p>
          <a:p>
            <a:pPr defTabSz="932688">
              <a:spcAft>
                <a:spcPts val="600"/>
              </a:spcAft>
            </a:pP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Mgt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Fee 1% Rp. 5000 + 11%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dari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Mgt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Fee Rp. 550</a:t>
            </a:r>
          </a:p>
          <a:p>
            <a:pPr defTabSz="932688">
              <a:spcAft>
                <a:spcPts val="600"/>
              </a:spcAft>
            </a:pP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Total yang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dibayarkan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: Rp. 505.550,00</a:t>
            </a:r>
            <a:endParaRPr lang="en-US" sz="1632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86731-4417-3FEE-C630-9F7282389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05"/>
          <a:stretch/>
        </p:blipFill>
        <p:spPr>
          <a:xfrm>
            <a:off x="5151932" y="2804532"/>
            <a:ext cx="3920695" cy="36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E48066-BA23-B2A8-149F-83D36F2C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68"/>
            <a:ext cx="663263" cy="6521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8FB3E6-15A8-F011-8C16-A100B014D664}"/>
              </a:ext>
            </a:extLst>
          </p:cNvPr>
          <p:cNvSpPr/>
          <p:nvPr/>
        </p:nvSpPr>
        <p:spPr>
          <a:xfrm>
            <a:off x="1920277" y="335717"/>
            <a:ext cx="5474603" cy="72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ALUR PROSES PERMINTAAN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TENAGA KERJA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57D27-403C-4E02-0157-F53C6D0B46D4}"/>
              </a:ext>
            </a:extLst>
          </p:cNvPr>
          <p:cNvSpPr txBox="1"/>
          <p:nvPr/>
        </p:nvSpPr>
        <p:spPr>
          <a:xfrm>
            <a:off x="388699" y="5677220"/>
            <a:ext cx="81517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300" dirty="0">
                <a:latin typeface="Tahoma" panose="020B0604030504040204" pitchFamily="34" charset="0"/>
              </a:rPr>
              <a:t>Link FORM PERMINTAAN </a:t>
            </a:r>
            <a:r>
              <a:rPr lang="en-ID" sz="1300" dirty="0" err="1">
                <a:latin typeface="Tahoma" panose="020B0604030504040204" pitchFamily="34" charset="0"/>
              </a:rPr>
              <a:t>tersedia</a:t>
            </a:r>
            <a:r>
              <a:rPr lang="en-ID" sz="1300" dirty="0">
                <a:latin typeface="Tahoma" panose="020B0604030504040204" pitchFamily="34" charset="0"/>
              </a:rPr>
              <a:t> di:</a:t>
            </a:r>
            <a:r>
              <a:rPr lang="en-ID" sz="1300" b="0" i="0" dirty="0">
                <a:effectLst/>
                <a:latin typeface="Tahoma" panose="020B0604030504040204" pitchFamily="34" charset="0"/>
              </a:rPr>
              <a:t> </a:t>
            </a:r>
            <a:r>
              <a:rPr lang="en-ID" sz="13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FORMULIR PERMINTAAN TENAGA KERJA.docx</a:t>
            </a:r>
            <a:endParaRPr lang="en-ID" sz="1300" dirty="0">
              <a:solidFill>
                <a:srgbClr val="0070C0"/>
              </a:solidFill>
            </a:endParaRPr>
          </a:p>
          <a:p>
            <a:endParaRPr lang="en-ID" sz="1300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3FBEC-534F-FDFC-DFC8-4C3B3A685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596" y="1249830"/>
            <a:ext cx="6515967" cy="40536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BD5C4-05E6-038D-602A-68CCCF74313D}"/>
              </a:ext>
            </a:extLst>
          </p:cNvPr>
          <p:cNvSpPr/>
          <p:nvPr/>
        </p:nvSpPr>
        <p:spPr>
          <a:xfrm>
            <a:off x="2594610" y="2091690"/>
            <a:ext cx="1177290" cy="810157"/>
          </a:xfrm>
          <a:prstGeom prst="roundRect">
            <a:avLst/>
          </a:prstGeom>
          <a:solidFill>
            <a:srgbClr val="165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Permintaan</a:t>
            </a:r>
            <a:r>
              <a:rPr lang="en-US" sz="1200" b="1" dirty="0"/>
              <a:t>/ </a:t>
            </a:r>
            <a:r>
              <a:rPr lang="en-US" sz="1200" b="1" dirty="0" err="1"/>
              <a:t>Usulan</a:t>
            </a:r>
            <a:endParaRPr lang="en-ID" sz="12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C0CB63-F0BA-35AF-897B-4EDA7A086961}"/>
              </a:ext>
            </a:extLst>
          </p:cNvPr>
          <p:cNvCxnSpPr/>
          <p:nvPr/>
        </p:nvCxnSpPr>
        <p:spPr>
          <a:xfrm flipH="1">
            <a:off x="6412230" y="2560320"/>
            <a:ext cx="406665" cy="0"/>
          </a:xfrm>
          <a:prstGeom prst="straightConnector1">
            <a:avLst/>
          </a:prstGeom>
          <a:ln w="28575">
            <a:solidFill>
              <a:srgbClr val="16577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7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1253755" y="559354"/>
            <a:ext cx="61674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15"/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Informasi</a:t>
            </a:r>
            <a:r>
              <a:rPr lang="en-US" altLang="ko-KR" sz="27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tambahan</a:t>
            </a:r>
            <a:endParaRPr lang="ko-KR" altLang="en-US" sz="2000" b="1" dirty="0">
              <a:solidFill>
                <a:srgbClr val="3282B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230DB-2D35-1879-A607-5E588A202803}"/>
              </a:ext>
            </a:extLst>
          </p:cNvPr>
          <p:cNvGrpSpPr/>
          <p:nvPr/>
        </p:nvGrpSpPr>
        <p:grpSpPr>
          <a:xfrm>
            <a:off x="5738661" y="5968548"/>
            <a:ext cx="3405339" cy="647091"/>
            <a:chOff x="2311956" y="1422324"/>
            <a:chExt cx="8221277" cy="29127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Graphic 14">
              <a:extLst>
                <a:ext uri="{FF2B5EF4-FFF2-40B4-BE49-F238E27FC236}">
                  <a16:creationId xmlns:a16="http://schemas.microsoft.com/office/drawing/2014/main" id="{6E545BE4-B481-5806-F572-DFC9DE0B3A8C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3">
              <a:extLst>
                <a:ext uri="{FF2B5EF4-FFF2-40B4-BE49-F238E27FC236}">
                  <a16:creationId xmlns:a16="http://schemas.microsoft.com/office/drawing/2014/main" id="{20DFE4EE-B0D8-12CF-0C88-563D926EA27B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2">
              <a:extLst>
                <a:ext uri="{FF2B5EF4-FFF2-40B4-BE49-F238E27FC236}">
                  <a16:creationId xmlns:a16="http://schemas.microsoft.com/office/drawing/2014/main" id="{C611BA80-3255-47AC-2EB8-46DF326144B7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1">
              <a:extLst>
                <a:ext uri="{FF2B5EF4-FFF2-40B4-BE49-F238E27FC236}">
                  <a16:creationId xmlns:a16="http://schemas.microsoft.com/office/drawing/2014/main" id="{7FD29492-E522-F72B-40A2-147D3F52877B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3">
              <a:extLst>
                <a:ext uri="{FF2B5EF4-FFF2-40B4-BE49-F238E27FC236}">
                  <a16:creationId xmlns:a16="http://schemas.microsoft.com/office/drawing/2014/main" id="{3D4C0123-E528-6BC2-8066-37FE8D0068AC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2">
              <a:extLst>
                <a:ext uri="{FF2B5EF4-FFF2-40B4-BE49-F238E27FC236}">
                  <a16:creationId xmlns:a16="http://schemas.microsoft.com/office/drawing/2014/main" id="{95393CDC-EA68-E17A-58DC-2EEDD00F306B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A85187F7-7DE4-D903-2301-142E09F5DC7F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3CB602B9-54F3-0129-489D-4AB757032CBB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97BA22-46B7-8973-19FC-E769737CD29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2D1CB9-14FB-8F13-8908-08706E7015B2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BE385E-81EB-E07D-290B-5D132D5C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2"/>
            <a:ext cx="663263" cy="6521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9EA357-5A3D-8C3C-D964-1F7609664AE6}"/>
              </a:ext>
            </a:extLst>
          </p:cNvPr>
          <p:cNvSpPr/>
          <p:nvPr/>
        </p:nvSpPr>
        <p:spPr>
          <a:xfrm>
            <a:off x="1016000" y="1681018"/>
            <a:ext cx="7292970" cy="282632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Permintaan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tenaga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ditujukan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Penyedia</a:t>
            </a:r>
            <a:r>
              <a:rPr lang="en-US" dirty="0">
                <a:solidFill>
                  <a:schemeClr val="tx1"/>
                </a:solidFill>
              </a:rPr>
              <a:t> Jasa Alih Daya (format </a:t>
            </a:r>
            <a:r>
              <a:rPr lang="en-US" dirty="0" err="1">
                <a:solidFill>
                  <a:schemeClr val="tx1"/>
                </a:solidFill>
              </a:rPr>
              <a:t>tersedia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Pada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PR </a:t>
            </a:r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pengadaan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Blanket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PO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Surat </a:t>
            </a:r>
            <a:r>
              <a:rPr lang="en-US" dirty="0" err="1">
                <a:solidFill>
                  <a:schemeClr val="tx1"/>
                </a:solidFill>
              </a:rPr>
              <a:t>Pesanan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dibuat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bulan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sekaligus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Perhitungan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tenaga</a:t>
            </a:r>
            <a:r>
              <a:rPr lang="en-US" dirty="0">
                <a:solidFill>
                  <a:schemeClr val="tx1"/>
                </a:solidFill>
              </a:rPr>
              <a:t> Kerja </a:t>
            </a:r>
            <a:r>
              <a:rPr lang="en-US" dirty="0" err="1">
                <a:solidFill>
                  <a:schemeClr val="tx1"/>
                </a:solidFill>
              </a:rPr>
              <a:t>alih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akses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website UPT Logistik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Konsultasi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Sdri</a:t>
            </a:r>
            <a:r>
              <a:rPr lang="en-US" dirty="0">
                <a:solidFill>
                  <a:schemeClr val="tx1"/>
                </a:solidFill>
              </a:rPr>
              <a:t>. Krida 085318137459</a:t>
            </a:r>
          </a:p>
          <a:p>
            <a:pPr algn="just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E48066-BA23-B2A8-149F-83D36F2C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68"/>
            <a:ext cx="663263" cy="6521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4D3D39-DCCD-CC9D-7D92-CAC3F10B4E1F}"/>
              </a:ext>
            </a:extLst>
          </p:cNvPr>
          <p:cNvSpPr/>
          <p:nvPr/>
        </p:nvSpPr>
        <p:spPr>
          <a:xfrm>
            <a:off x="965028" y="1139173"/>
            <a:ext cx="3390900" cy="1124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Untuk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 yang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sudah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dimulai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sebelum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adanya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skema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daya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operasional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maka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peralihan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daya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boleh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setelah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selesai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FBA2E0-E060-BB8B-8C86-C538A0A8450E}"/>
              </a:ext>
            </a:extLst>
          </p:cNvPr>
          <p:cNvSpPr/>
          <p:nvPr/>
        </p:nvSpPr>
        <p:spPr>
          <a:xfrm>
            <a:off x="1333500" y="959735"/>
            <a:ext cx="3337560" cy="6172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Untuk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 yang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habis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kontraknya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di 2024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apakah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harus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langsung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beralih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atau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boleh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dihabiskan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dulu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kontraknya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572EF-E8DC-B4E8-5CAE-1A15923C70AE}"/>
              </a:ext>
            </a:extLst>
          </p:cNvPr>
          <p:cNvSpPr/>
          <p:nvPr/>
        </p:nvSpPr>
        <p:spPr>
          <a:xfrm>
            <a:off x="982980" y="2626295"/>
            <a:ext cx="3390900" cy="1124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Dit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. RSD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menginformasikan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lebih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lanjut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mengenai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kategorisasi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 &amp; KJP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292189-8AC7-E7FF-EC34-768E7FA2B6D0}"/>
              </a:ext>
            </a:extLst>
          </p:cNvPr>
          <p:cNvSpPr/>
          <p:nvPr/>
        </p:nvSpPr>
        <p:spPr>
          <a:xfrm>
            <a:off x="1333500" y="2441272"/>
            <a:ext cx="3337560" cy="6172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Jurnalis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/Reporter,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Konten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Kreator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Media Sosial, dan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Protokoler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ini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masuk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daya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B41FC-97EB-0C88-2B66-B922F7CD5921}"/>
              </a:ext>
            </a:extLst>
          </p:cNvPr>
          <p:cNvSpPr/>
          <p:nvPr/>
        </p:nvSpPr>
        <p:spPr>
          <a:xfrm>
            <a:off x="986919" y="4249977"/>
            <a:ext cx="3347119" cy="1767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Dit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. RSD </a:t>
            </a:r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akan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menginformasikan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lanjut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mengenai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kategorisasi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200" dirty="0">
                <a:solidFill>
                  <a:schemeClr val="tx1"/>
                </a:solidFill>
                <a:latin typeface="Bahnschrift" panose="020B0502040204020203" pitchFamily="34" charset="0"/>
              </a:rPr>
              <a:t> Daya &amp; KJP</a:t>
            </a:r>
            <a:endParaRPr lang="en-ID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1F13C0-614E-931A-C50E-FC2DE27ACC52}"/>
              </a:ext>
            </a:extLst>
          </p:cNvPr>
          <p:cNvSpPr/>
          <p:nvPr/>
        </p:nvSpPr>
        <p:spPr>
          <a:xfrm>
            <a:off x="1322445" y="3899783"/>
            <a:ext cx="3347119" cy="123393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Tenaga IT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khusus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spesifik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yg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selama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ini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bekerja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secara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remote dan/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berbasis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hasil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/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keluaran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(DevOps, Programmer, Data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Statistisi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, Data Engineering, DBA, Programmer, Technical Writer, Project Manager, Data Architect),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termasuk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A4DC10-C1A1-33E3-9222-E8C7F78720C1}"/>
              </a:ext>
            </a:extLst>
          </p:cNvPr>
          <p:cNvSpPr/>
          <p:nvPr/>
        </p:nvSpPr>
        <p:spPr>
          <a:xfrm>
            <a:off x="5039532" y="1139173"/>
            <a:ext cx="3337560" cy="1124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yang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dimaksud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adalah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Bendahara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di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Direktorat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Keuangan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3DA6F-7615-A60F-DB1D-78209E112E14}"/>
              </a:ext>
            </a:extLst>
          </p:cNvPr>
          <p:cNvSpPr/>
          <p:nvPr/>
        </p:nvSpPr>
        <p:spPr>
          <a:xfrm>
            <a:off x="5311355" y="959735"/>
            <a:ext cx="3337560" cy="6172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Posisi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“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Bendahara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(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pusat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)”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ini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hanya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untuk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di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direktorat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keuangan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saja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boleh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di unit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kerj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DAFFBF-10E3-9492-4806-970F35327260}"/>
              </a:ext>
            </a:extLst>
          </p:cNvPr>
          <p:cNvSpPr/>
          <p:nvPr/>
        </p:nvSpPr>
        <p:spPr>
          <a:xfrm>
            <a:off x="5039532" y="2645789"/>
            <a:ext cx="3337560" cy="1124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Termasuk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dalam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C93E30-D114-106A-06CD-3E9FFB9AD576}"/>
              </a:ext>
            </a:extLst>
          </p:cNvPr>
          <p:cNvSpPr/>
          <p:nvPr/>
        </p:nvSpPr>
        <p:spPr>
          <a:xfrm>
            <a:off x="5311355" y="2466351"/>
            <a:ext cx="3337560" cy="6172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Tenaga Ahli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Psikolog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termasuk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013CC8-7172-9D31-DD07-63D1747CA618}"/>
              </a:ext>
            </a:extLst>
          </p:cNvPr>
          <p:cNvSpPr/>
          <p:nvPr/>
        </p:nvSpPr>
        <p:spPr>
          <a:xfrm>
            <a:off x="5005091" y="4128322"/>
            <a:ext cx="3337560" cy="1124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………………………………..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FE0112-A6BF-C254-9920-77188EF420AB}"/>
              </a:ext>
            </a:extLst>
          </p:cNvPr>
          <p:cNvSpPr/>
          <p:nvPr/>
        </p:nvSpPr>
        <p:spPr>
          <a:xfrm>
            <a:off x="5276914" y="3948884"/>
            <a:ext cx="3337560" cy="6172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seleksi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kemarin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nanti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lanjutan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A01576-A896-DC70-EF17-21E94BB9ECE1}"/>
              </a:ext>
            </a:extLst>
          </p:cNvPr>
          <p:cNvSpPr/>
          <p:nvPr/>
        </p:nvSpPr>
        <p:spPr>
          <a:xfrm>
            <a:off x="2255520" y="304800"/>
            <a:ext cx="5166360" cy="29270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Tanya Jawab </a:t>
            </a:r>
            <a:r>
              <a:rPr lang="en-US" dirty="0" err="1"/>
              <a:t>Sosialisasi</a:t>
            </a:r>
            <a:r>
              <a:rPr lang="en-US" dirty="0"/>
              <a:t> Daring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382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E48066-BA23-B2A8-149F-83D36F2C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68"/>
            <a:ext cx="663263" cy="6521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4D3D39-DCCD-CC9D-7D92-CAC3F10B4E1F}"/>
              </a:ext>
            </a:extLst>
          </p:cNvPr>
          <p:cNvSpPr/>
          <p:nvPr/>
        </p:nvSpPr>
        <p:spPr>
          <a:xfrm>
            <a:off x="945763" y="1317037"/>
            <a:ext cx="3390900" cy="18989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Uang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&amp; transport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dapat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diberikan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kepada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Tenaga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 yang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dianggarkan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dari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Unit Kerja. Akun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untuk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diseragamkan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(info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menyusul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dari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Dit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. RSD)</a:t>
            </a:r>
          </a:p>
          <a:p>
            <a:pPr algn="ctr"/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FBA2E0-E060-BB8B-8C86-C538A0A8450E}"/>
              </a:ext>
            </a:extLst>
          </p:cNvPr>
          <p:cNvSpPr/>
          <p:nvPr/>
        </p:nvSpPr>
        <p:spPr>
          <a:xfrm>
            <a:off x="1357118" y="783808"/>
            <a:ext cx="3337560" cy="123393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diperbolehkan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uang transport dan uang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ID" sz="1100" kern="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lembur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/Uang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/Uang Transport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TPP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TPLU.. 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B41FC-97EB-0C88-2B66-B922F7CD5921}"/>
              </a:ext>
            </a:extLst>
          </p:cNvPr>
          <p:cNvSpPr/>
          <p:nvPr/>
        </p:nvSpPr>
        <p:spPr>
          <a:xfrm>
            <a:off x="1030232" y="3611691"/>
            <a:ext cx="3347119" cy="1124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Termasuk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dalam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KJP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1F13C0-614E-931A-C50E-FC2DE27ACC52}"/>
              </a:ext>
            </a:extLst>
          </p:cNvPr>
          <p:cNvSpPr/>
          <p:nvPr/>
        </p:nvSpPr>
        <p:spPr>
          <a:xfrm>
            <a:off x="1347776" y="3380994"/>
            <a:ext cx="3347119" cy="6981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uditor di SPI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KJP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A4DC10-C1A1-33E3-9222-E8C7F78720C1}"/>
              </a:ext>
            </a:extLst>
          </p:cNvPr>
          <p:cNvSpPr/>
          <p:nvPr/>
        </p:nvSpPr>
        <p:spPr>
          <a:xfrm>
            <a:off x="5039532" y="1139173"/>
            <a:ext cx="3357352" cy="19182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en-US" sz="1200" b="1" dirty="0">
              <a:solidFill>
                <a:schemeClr val="tx1"/>
              </a:solidFill>
              <a:latin typeface="Bahnschrift"/>
            </a:endParaRPr>
          </a:p>
          <a:p>
            <a:pPr algn="just"/>
            <a:endParaRPr lang="en-US" sz="1200" b="1" dirty="0">
              <a:solidFill>
                <a:schemeClr val="tx1"/>
              </a:solidFill>
              <a:latin typeface="Bahnschrift"/>
            </a:endParaRPr>
          </a:p>
          <a:p>
            <a:pPr algn="just"/>
            <a:r>
              <a:rPr lang="en-US" sz="1200" b="1" dirty="0">
                <a:solidFill>
                  <a:schemeClr val="tx1"/>
                </a:solidFill>
                <a:latin typeface="Bahnschrift"/>
              </a:rPr>
              <a:t>Data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pegawai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alih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daya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akan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dikelola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oleh UPT Logistik. Tenaga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kerja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dalam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menjalankan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tugasnya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 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harus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mengikuti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etika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yang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berlaku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di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lingkungan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ITB.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Untuk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black list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personil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mekanismenya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akan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Bahnschrift"/>
              </a:rPr>
              <a:t>dilakukan</a:t>
            </a:r>
            <a:r>
              <a:rPr lang="en-US" sz="1200" b="1" dirty="0">
                <a:solidFill>
                  <a:schemeClr val="tx1"/>
                </a:solidFill>
                <a:latin typeface="Bahnschrift"/>
              </a:rPr>
              <a:t> oleh UPT Logistik.</a:t>
            </a:r>
            <a:endParaRPr lang="en-US" sz="1200" b="1" dirty="0">
              <a:solidFill>
                <a:schemeClr val="tx1"/>
              </a:solidFill>
              <a:latin typeface="Bahnschrift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3DA6F-7615-A60F-DB1D-78209E112E14}"/>
              </a:ext>
            </a:extLst>
          </p:cNvPr>
          <p:cNvSpPr/>
          <p:nvPr/>
        </p:nvSpPr>
        <p:spPr>
          <a:xfrm>
            <a:off x="5293403" y="776941"/>
            <a:ext cx="3337560" cy="9246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mekanisme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blacklist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datanya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ITB? </a:t>
            </a:r>
            <a:r>
              <a:rPr lang="en-ID" sz="1100" kern="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Data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unit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ITB?</a:t>
            </a:r>
            <a:r>
              <a:rPr lang="en-ID" sz="1100" dirty="0">
                <a:solidFill>
                  <a:schemeClr val="tx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013CC8-7172-9D31-DD07-63D1747CA618}"/>
              </a:ext>
            </a:extLst>
          </p:cNvPr>
          <p:cNvSpPr/>
          <p:nvPr/>
        </p:nvSpPr>
        <p:spPr>
          <a:xfrm>
            <a:off x="5089715" y="3497928"/>
            <a:ext cx="3337560" cy="19275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endParaRPr lang="en-US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Perusahaan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melakukan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rekrutmen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lagi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namun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apabila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Unit Kerja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tetap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ingin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mempekerjakan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Tenaga Kerja yang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bersangkutan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maka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Perusahaan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Alih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Daya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mencatatkan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kondisi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tersebut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sebagai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mitigasi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terhadap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risiko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di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kemudian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hnschrift" panose="020B0502040204020203" pitchFamily="34" charset="0"/>
              </a:rPr>
              <a:t>hari</a:t>
            </a:r>
            <a:r>
              <a:rPr lang="en-US" sz="1100" dirty="0">
                <a:solidFill>
                  <a:schemeClr val="tx1"/>
                </a:solidFill>
                <a:latin typeface="Bahnschrift" panose="020B0502040204020203" pitchFamily="34" charset="0"/>
              </a:rPr>
              <a:t>.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FE0112-A6BF-C254-9920-77188EF420AB}"/>
              </a:ext>
            </a:extLst>
          </p:cNvPr>
          <p:cNvSpPr/>
          <p:nvPr/>
        </p:nvSpPr>
        <p:spPr>
          <a:xfrm>
            <a:off x="5282958" y="3294839"/>
            <a:ext cx="3337560" cy="9246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Tenaga Kerja yang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direkomendasikan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 Kerja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ternyata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lulus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seleksi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Perusahaan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rekrutmen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rekrutmen</a:t>
            </a:r>
            <a:r>
              <a:rPr lang="en-ID" sz="11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D" sz="11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8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213"/>
            <a:ext cx="9144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C06CC3-6104-195C-4BE0-184A5313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" y="117986"/>
            <a:ext cx="663263" cy="6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9DE7ECB9BB44AB89782B6D012E8A5" ma:contentTypeVersion="13" ma:contentTypeDescription="Create a new document." ma:contentTypeScope="" ma:versionID="e0da72d80321b99e6bf1641387f1f6d4">
  <xsd:schema xmlns:xsd="http://www.w3.org/2001/XMLSchema" xmlns:xs="http://www.w3.org/2001/XMLSchema" xmlns:p="http://schemas.microsoft.com/office/2006/metadata/properties" xmlns:ns2="028b1b1f-01d0-48c6-a013-a6c41b588b4b" xmlns:ns3="119a26c4-18a4-4ea5-9887-cb8cabd01793" targetNamespace="http://schemas.microsoft.com/office/2006/metadata/properties" ma:root="true" ma:fieldsID="339c230811e6ee8c140829f4e3fbe5ca" ns2:_="" ns3:_="">
    <xsd:import namespace="028b1b1f-01d0-48c6-a013-a6c41b588b4b"/>
    <xsd:import namespace="119a26c4-18a4-4ea5-9887-cb8cabd01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b1b1f-01d0-48c6-a013-a6c41b588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8f57f67-4e9a-4485-b8e2-eec27c405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a26c4-18a4-4ea5-9887-cb8cabd017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a96ed31-4fb6-467d-9c50-8897646c5dd5}" ma:internalName="TaxCatchAll" ma:showField="CatchAllData" ma:web="119a26c4-18a4-4ea5-9887-cb8cabd01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8b1b1f-01d0-48c6-a013-a6c41b588b4b">
      <Terms xmlns="http://schemas.microsoft.com/office/infopath/2007/PartnerControls"/>
    </lcf76f155ced4ddcb4097134ff3c332f>
    <TaxCatchAll xmlns="119a26c4-18a4-4ea5-9887-cb8cabd0179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6EA03-A4AF-4472-A9B0-2C1119FAC4DE}">
  <ds:schemaRefs>
    <ds:schemaRef ds:uri="028b1b1f-01d0-48c6-a013-a6c41b588b4b"/>
    <ds:schemaRef ds:uri="119a26c4-18a4-4ea5-9887-cb8cabd017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E8686A-280C-4BFE-AE7B-0BBD2393BC35}">
  <ds:schemaRefs>
    <ds:schemaRef ds:uri="http://purl.org/dc/elements/1.1/"/>
    <ds:schemaRef ds:uri="http://schemas.microsoft.com/office/2006/metadata/properties"/>
    <ds:schemaRef ds:uri="119a26c4-18a4-4ea5-9887-cb8cabd017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28b1b1f-01d0-48c6-a013-a6c41b588b4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9E36EC-1A6D-4D47-AD71-C18BBD622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9635</TotalTime>
  <Words>480</Words>
  <Application>Microsoft Office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Contents Slide Master</vt:lpstr>
      <vt:lpstr>1_Contents Slide Master</vt:lpstr>
      <vt:lpstr>Sosialisasi Tahap II  Alih Daya Operasional Institut Teknologi Bandung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TEKNOLOGI BANDUNG</dc:title>
  <dc:creator>Sofyan Sutrisna</dc:creator>
  <cp:lastModifiedBy>Krida Handayani, S.T.</cp:lastModifiedBy>
  <cp:revision>253</cp:revision>
  <dcterms:created xsi:type="dcterms:W3CDTF">2018-07-27T06:22:46Z</dcterms:created>
  <dcterms:modified xsi:type="dcterms:W3CDTF">2023-12-05T01:21:04Z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2023-09-07T00:59:11Z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bf87fa48-9626-4267-b261-2fb06e1ff22f</vt:lpwstr>
  </property>
  <property fmtid="{D5CDD505-2E9C-101B-9397-08002B2CF9AE}" pid="8" name="MSIP_Label_38b525e5-f3da-4501-8f1e-526b6769fc56_ContentBits">
    <vt:lpwstr>0</vt:lpwstr>
  </property>
  <property fmtid="{D5CDD505-2E9C-101B-9397-08002B2CF9AE}" pid="9" name="ContentTypeId">
    <vt:lpwstr>0x010100F029DE7ECB9BB44AB89782B6D012E8A5</vt:lpwstr>
  </property>
  <property fmtid="{D5CDD505-2E9C-101B-9397-08002B2CF9AE}" pid="10" name="MediaServiceImageTags">
    <vt:lpwstr/>
  </property>
</Properties>
</file>